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6" r:id="rId4"/>
    <p:sldId id="269" r:id="rId5"/>
    <p:sldId id="267" r:id="rId6"/>
    <p:sldId id="270" r:id="rId7"/>
    <p:sldId id="271" r:id="rId8"/>
    <p:sldId id="272" r:id="rId9"/>
    <p:sldId id="273" r:id="rId10"/>
    <p:sldId id="274" r:id="rId11"/>
    <p:sldId id="27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3" autoAdjust="0"/>
    <p:restoredTop sz="81675" autoAdjust="0"/>
  </p:normalViewPr>
  <p:slideViewPr>
    <p:cSldViewPr>
      <p:cViewPr varScale="1">
        <p:scale>
          <a:sx n="59" d="100"/>
          <a:sy n="59" d="100"/>
        </p:scale>
        <p:origin x="-16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AE3B3-C5E1-460E-8EC3-DDB180EF2C11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1D181A3F-5716-4429-AE7F-E9641C7C47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96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AE3B3-C5E1-460E-8EC3-DDB180EF2C11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81A3F-5716-4429-AE7F-E9641C7C47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443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AE3B3-C5E1-460E-8EC3-DDB180EF2C11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81A3F-5716-4429-AE7F-E9641C7C47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61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AE3B3-C5E1-460E-8EC3-DDB180EF2C11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81A3F-5716-4429-AE7F-E9641C7C47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812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6BAE3B3-C5E1-460E-8EC3-DDB180EF2C11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1D181A3F-5716-4429-AE7F-E9641C7C47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367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AE3B3-C5E1-460E-8EC3-DDB180EF2C11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81A3F-5716-4429-AE7F-E9641C7C47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567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AE3B3-C5E1-460E-8EC3-DDB180EF2C11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81A3F-5716-4429-AE7F-E9641C7C47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29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6BAE3B3-C5E1-460E-8EC3-DDB180EF2C11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81A3F-5716-4429-AE7F-E9641C7C47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359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AE3B3-C5E1-460E-8EC3-DDB180EF2C11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81A3F-5716-4429-AE7F-E9641C7C47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717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AE3B3-C5E1-460E-8EC3-DDB180EF2C11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81A3F-5716-4429-AE7F-E9641C7C47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433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AE3B3-C5E1-460E-8EC3-DDB180EF2C11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81A3F-5716-4429-AE7F-E9641C7C47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862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6BAE3B3-C5E1-460E-8EC3-DDB180EF2C11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1D181A3F-5716-4429-AE7F-E9641C7C47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823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533400"/>
            <a:ext cx="7593330" cy="3035808"/>
          </a:xfrm>
        </p:spPr>
        <p:txBody>
          <a:bodyPr/>
          <a:lstStyle/>
          <a:p>
            <a:r>
              <a:rPr lang="en-US" smtClean="0"/>
              <a:t>SONLANDIRMA VE İZLEME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Sevk etme süreci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Psikolojik danışmanın etik ya da kişisel nedenlerden ötürü danışmaya devam edemediği durumlarda, danışanı başka bir uzmana ya da kuruma yönlendirmesi sürecidir.</a:t>
            </a:r>
          </a:p>
          <a:p>
            <a:r>
              <a:rPr lang="tr-TR" dirty="0" smtClean="0"/>
              <a:t>Sevk etme süreci birkaç adımdan oluşur:</a:t>
            </a:r>
          </a:p>
          <a:p>
            <a:pPr lvl="1"/>
            <a:r>
              <a:rPr lang="tr-TR" dirty="0" smtClean="0"/>
              <a:t>Sevk etme gereksinimin belirlenmesi</a:t>
            </a:r>
          </a:p>
          <a:p>
            <a:pPr lvl="1"/>
            <a:r>
              <a:rPr lang="tr-TR" dirty="0" smtClean="0"/>
              <a:t>Sevk edilecek kişi ve yerlerin değerlendirilmesi</a:t>
            </a:r>
          </a:p>
          <a:p>
            <a:pPr lvl="1"/>
            <a:r>
              <a:rPr lang="tr-TR" dirty="0" smtClean="0"/>
              <a:t>Sevkin eşgüdümünün yapılması</a:t>
            </a:r>
          </a:p>
          <a:p>
            <a:pPr lvl="1"/>
            <a:r>
              <a:rPr lang="tr-TR" dirty="0" smtClean="0"/>
              <a:t>Danışanın sevke hazırlanması</a:t>
            </a:r>
          </a:p>
          <a:p>
            <a:r>
              <a:rPr lang="tr-TR" dirty="0" smtClean="0"/>
              <a:t>Sevk etme sürecinde danışana sevk edilebileceği yerlere ilişkin seçenekler sunmak en uygun yaklaşımdır. Danışana seçim yapma fırsatı sunmak gerekir.</a:t>
            </a:r>
          </a:p>
          <a:p>
            <a:r>
              <a:rPr lang="tr-TR" dirty="0" smtClean="0"/>
              <a:t>Danışanın sevk süreci ile ilgili endişelerinin ele alınması önemlidir.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395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Sonlandırmada engeller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Psikolojik danışma süreci hem psikolojik danışman hem de danışan için o kadar samimi ve değerli bir kişisel deneyimdir ki, ilişkiyi sonlandırma fikri her iki taraf için bazen güç olabilmektedir. Burada yaşanan güçlük, süreçte oluşan güçlü bir bağı sonlandırma güçlüğüdür. Eğer </a:t>
            </a:r>
            <a:r>
              <a:rPr lang="tr-TR" smtClean="0"/>
              <a:t>sonlandırma sağlıklı </a:t>
            </a:r>
            <a:r>
              <a:rPr lang="tr-TR" dirty="0" smtClean="0"/>
              <a:t>bir şekilde gerçekleştirilemezse, kayba ilişkin kriz tepkileri ortaya çıkabilir.</a:t>
            </a:r>
          </a:p>
          <a:p>
            <a:r>
              <a:rPr lang="tr-TR" dirty="0" err="1" smtClean="0"/>
              <a:t>Quintana</a:t>
            </a:r>
            <a:r>
              <a:rPr lang="tr-TR" dirty="0" smtClean="0"/>
              <a:t> (1993) ‘‘kriz olarak sonlandırma’’ kavramı yerine ‘‘gelişimsel olarak sonlandırma’’ kavramını tercih eder.</a:t>
            </a:r>
          </a:p>
          <a:p>
            <a:r>
              <a:rPr lang="tr-TR" dirty="0" smtClean="0"/>
              <a:t>Psikolojik danışmanın, danışanın sonlandırmaya ilişkin duygu ve düşüncelerini ele alması ve </a:t>
            </a:r>
            <a:r>
              <a:rPr lang="tr-TR" dirty="0" err="1" smtClean="0"/>
              <a:t>terapötik</a:t>
            </a:r>
            <a:r>
              <a:rPr lang="tr-TR" dirty="0"/>
              <a:t> </a:t>
            </a:r>
            <a:r>
              <a:rPr lang="tr-TR" dirty="0" smtClean="0"/>
              <a:t>olarak tepki vermesi yerinde olur.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956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Sonlandırma Evresi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tr-TR" dirty="0" smtClean="0"/>
              <a:t>Sonlandırma bir bitirme olmaktan daha çok bir koşullar kümesinden diğerine geçiş evresidir.</a:t>
            </a:r>
          </a:p>
          <a:p>
            <a:r>
              <a:rPr lang="tr-TR" dirty="0" smtClean="0"/>
              <a:t>Danışma sürecinin ne zaman sona ermesini gerektiğini neler belirler?</a:t>
            </a:r>
          </a:p>
          <a:p>
            <a:pPr lvl="1"/>
            <a:r>
              <a:rPr lang="tr-TR" dirty="0" smtClean="0"/>
              <a:t>Kuramsal yönelimler</a:t>
            </a:r>
          </a:p>
          <a:p>
            <a:pPr lvl="1"/>
            <a:r>
              <a:rPr lang="tr-TR" dirty="0" smtClean="0"/>
              <a:t>Psikolojik danışman-danışan etkileşimi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Sonlandırmanın kuramsal belirleyicileri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tr-TR" b="1" dirty="0" smtClean="0"/>
              <a:t>Birey Merkezli Yaklaşım:</a:t>
            </a:r>
            <a:r>
              <a:rPr lang="tr-TR" dirty="0" smtClean="0"/>
              <a:t> Sonlandırma danışanın vereceği bir karar olarak görülür.</a:t>
            </a:r>
          </a:p>
          <a:p>
            <a:r>
              <a:rPr lang="tr-TR" b="1" dirty="0" smtClean="0"/>
              <a:t>Aile Terapisi:</a:t>
            </a:r>
            <a:r>
              <a:rPr lang="tr-TR" dirty="0" smtClean="0"/>
              <a:t> Getirilen sorunlar çözüldükten sonra terapistin aile ile zaman zaman iletişime geçmek ve sorun çıktığında hazır olmak üzere hızlı bir şekilde ilişkiyi bitirmeye istekli olması gerektiğini ileri sürer.</a:t>
            </a:r>
          </a:p>
          <a:p>
            <a:r>
              <a:rPr lang="tr-TR" b="1" dirty="0" smtClean="0"/>
              <a:t>Kısa Süreli Terapiler: </a:t>
            </a:r>
            <a:r>
              <a:rPr lang="tr-TR" dirty="0" smtClean="0"/>
              <a:t>Danışmanın belirli bir oturum sayısıyla sınırlı (genellikle 10 oturum) olması gerektiğini savunur.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Kuramsal belirleyiciler olmadığında, psikolojik danışman sezgisine  ya da diğer değişkenlere göre sonlandırma kararını verir.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Sonlandırmanın yararlı belirleyicileri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Psikolojik danışman danışanın değiştiğine ilişkin üç farklı kaynaktan aynı bilgiler almaya başladığı zaman danışanın sonlandırmaya hazır olduğunu anlar:</a:t>
            </a:r>
          </a:p>
          <a:p>
            <a:r>
              <a:rPr lang="tr-TR" dirty="0" smtClean="0"/>
              <a:t>Danışan kendisini istikrarlı bir şekilde iyi hissettiğini, eski çatışma durumlarına daha uyum sağlayıcı biçimlerde tepki verebildiğini ve yeni tepkiler verebilmekte kendisini daha önce olmadığı kadar üretken hissettiğini bildirdiği zaman,</a:t>
            </a:r>
          </a:p>
          <a:p>
            <a:r>
              <a:rPr lang="tr-TR" dirty="0" smtClean="0"/>
              <a:t>Danışan terapiste istikrarlı olarak eski kişilerarası baş etme tarzını ya da katı ilişki örüntülerini çağrıştırmayacak şekilde yeni, daha doğrudan, eşitlikçi ve gerçeğe dayalı şekillerde karşılık verebildiği zaman,</a:t>
            </a:r>
          </a:p>
          <a:p>
            <a:r>
              <a:rPr lang="tr-TR" dirty="0" smtClean="0"/>
              <a:t>Danışanın önem verdiği çevresinden değiştiğine dair geri bildirim geldiğinde ya da ‘‘eskiden hiç böyle yapmazdın’’ türünden yorumlar duyduğu zaman.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71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Danışanın sonlandırmayı başlatması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Danışan birkaç nedenden ötürü sonlandırmaya karar verebilir:</a:t>
            </a:r>
          </a:p>
          <a:p>
            <a:pPr lvl="1"/>
            <a:r>
              <a:rPr lang="tr-TR" dirty="0" smtClean="0"/>
              <a:t>Amaçlarına ulaştığında,</a:t>
            </a:r>
          </a:p>
          <a:p>
            <a:pPr lvl="1"/>
            <a:r>
              <a:rPr lang="tr-TR" dirty="0" smtClean="0"/>
              <a:t>Danışma sürecinden yarar görmediğinde,</a:t>
            </a:r>
          </a:p>
          <a:p>
            <a:pPr lvl="1"/>
            <a:r>
              <a:rPr lang="tr-TR" dirty="0" smtClean="0"/>
              <a:t>Taşınmadan dolayı,</a:t>
            </a:r>
          </a:p>
          <a:p>
            <a:pPr lvl="1"/>
            <a:r>
              <a:rPr lang="tr-TR" dirty="0" smtClean="0"/>
              <a:t>Eğitim-öğretim döneminin bitmesinden dolayı,</a:t>
            </a:r>
          </a:p>
          <a:p>
            <a:pPr lvl="1"/>
            <a:r>
              <a:rPr lang="tr-TR" dirty="0" smtClean="0"/>
              <a:t>Ekonomik nedenlerden ötürü.</a:t>
            </a:r>
          </a:p>
          <a:p>
            <a:r>
              <a:rPr lang="tr-TR" dirty="0" smtClean="0"/>
              <a:t>Sonlandırmanın gerekçesi ne olursa olsun, sonlandırmaya hazırlık ve olası sevk etme ele alınması gereken konulardır.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Psikolojik danışman ne zaman sonlandırmak ister?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İki durumda bu karar alınabilir:</a:t>
            </a:r>
          </a:p>
          <a:p>
            <a:pPr lvl="1"/>
            <a:r>
              <a:rPr lang="tr-TR" dirty="0" smtClean="0"/>
              <a:t>Danışanın belirlenen amaçlar doğrultusunda ilerleme kaydetmesi üzerine alınabilir.</a:t>
            </a:r>
          </a:p>
          <a:p>
            <a:pPr lvl="1"/>
            <a:r>
              <a:rPr lang="tr-TR" dirty="0" smtClean="0"/>
              <a:t>Psikolojik danışman uzmanlık alanı ile danışanın gereksinimlerinin çakışmadığını fark ettiğinde sevk etmek isteyebilir (Etik bir zorunluluk aynı zamanda).</a:t>
            </a:r>
          </a:p>
          <a:p>
            <a:r>
              <a:rPr lang="tr-TR" dirty="0" smtClean="0"/>
              <a:t>Normal şartlarda, psikolojik danışman sonlandırmanın yaklaştığını 3-4 oturum öncesinde görebilir ve bu durumda danışana sonlandırma kavramından bahsetmek uygun olur.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521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Vaktinden önce sonlandırma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Psikolojik danışmandan kaynaklı unsurlar;</a:t>
            </a:r>
          </a:p>
          <a:p>
            <a:pPr lvl="1"/>
            <a:r>
              <a:rPr lang="tr-TR" dirty="0" smtClean="0"/>
              <a:t>Psikolojik danışmanın deneyimsizliği</a:t>
            </a:r>
          </a:p>
          <a:p>
            <a:pPr lvl="1"/>
            <a:r>
              <a:rPr lang="tr-TR" dirty="0" smtClean="0"/>
              <a:t>Psikolojik danışmanın sorunu tanımlama ve kavramsallaştırmadaki yetersizliği</a:t>
            </a:r>
          </a:p>
          <a:p>
            <a:pPr lvl="1"/>
            <a:r>
              <a:rPr lang="tr-TR" dirty="0" err="1" smtClean="0"/>
              <a:t>Vak’ayı</a:t>
            </a:r>
            <a:r>
              <a:rPr lang="tr-TR" dirty="0" smtClean="0"/>
              <a:t> çalışmadaki yetersizliği</a:t>
            </a:r>
          </a:p>
          <a:p>
            <a:pPr lvl="1"/>
            <a:r>
              <a:rPr lang="tr-TR" dirty="0" smtClean="0"/>
              <a:t>Psikolojik danışmanın kişisel rahatsızlığı (yakınlık korkusu, yoğun danışma ilişkilerine ilişkin deneyim eksikliği)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Psikolojik danışmandan kaynaklı bu sorunların aşılabilmesi psikolojik danışmanın </a:t>
            </a:r>
            <a:r>
              <a:rPr lang="tr-TR" dirty="0" err="1" smtClean="0"/>
              <a:t>süpervizyon</a:t>
            </a:r>
            <a:r>
              <a:rPr lang="tr-TR" dirty="0" smtClean="0"/>
              <a:t> alması gerekir. </a:t>
            </a:r>
          </a:p>
          <a:p>
            <a:r>
              <a:rPr lang="tr-TR" dirty="0" smtClean="0"/>
              <a:t>Danışandan kaynaklı unsurlar;</a:t>
            </a:r>
          </a:p>
          <a:p>
            <a:pPr lvl="1"/>
            <a:r>
              <a:rPr lang="tr-TR" dirty="0" smtClean="0"/>
              <a:t>Danışanın yeteri hazır </a:t>
            </a:r>
            <a:r>
              <a:rPr lang="tr-TR" dirty="0" err="1" smtClean="0"/>
              <a:t>olunuşluğa</a:t>
            </a:r>
            <a:r>
              <a:rPr lang="tr-TR" dirty="0" smtClean="0"/>
              <a:t> sahip olmaması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125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SONLANDIRMA RAPORU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Psikolojik danışmaya ilişkin özet rapor hazırlanması birçok nedenden ötürü uygundur.</a:t>
            </a:r>
          </a:p>
          <a:p>
            <a:r>
              <a:rPr lang="tr-TR" dirty="0" smtClean="0"/>
              <a:t>Rapor, danışanın danışma sürecine ve belli müdahale tüplerine ne kadar yanıt verdiğine ilişkin eksiksiz bir özet içermelidir.</a:t>
            </a:r>
          </a:p>
          <a:p>
            <a:r>
              <a:rPr lang="tr-TR" dirty="0" smtClean="0"/>
              <a:t>Danışanın psikolojik danışmandan diğer uzmanlara (hekim, psikiyatrist, psikolog) ya da yasal sisteme bilgi vermesini istemesi halinde, söz konusu rapor bu bilginin hazırlanmasında temel oluşturur.</a:t>
            </a:r>
          </a:p>
          <a:p>
            <a:r>
              <a:rPr lang="tr-TR" dirty="0" smtClean="0"/>
              <a:t>Sonlandırma raporu gizli bir belgedir ve danışanın yazılı izni olmadan başkasına verilemez.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742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Bir süreç olarak sonlandırma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Psikolojik danışman danışan tarafından sağlanan gelişmeye ve amaçların ne derece gerçekleştirildiğine ilişkin değerlendirmesi sonucunda </a:t>
            </a:r>
            <a:r>
              <a:rPr lang="tr-TR" u="sng" dirty="0" smtClean="0"/>
              <a:t>süreci sonlandırmaya</a:t>
            </a:r>
            <a:r>
              <a:rPr lang="tr-TR" dirty="0" smtClean="0"/>
              <a:t> ya da </a:t>
            </a:r>
            <a:r>
              <a:rPr lang="tr-TR" u="sng" dirty="0" smtClean="0"/>
              <a:t>danışanı sevk etmeye</a:t>
            </a:r>
            <a:r>
              <a:rPr lang="tr-TR" dirty="0" smtClean="0"/>
              <a:t> karar verir.</a:t>
            </a:r>
          </a:p>
          <a:p>
            <a:pPr marL="0" indent="0">
              <a:buNone/>
            </a:pPr>
            <a:r>
              <a:rPr lang="tr-TR" dirty="0" smtClean="0"/>
              <a:t>Sonlandırmanın uygun seçenek olduğu varsayıldığında, psikolojik danışman aşağıda belirtilen adımları ele alır: </a:t>
            </a:r>
          </a:p>
          <a:p>
            <a:r>
              <a:rPr lang="tr-TR" dirty="0" smtClean="0"/>
              <a:t>İlerlemenin değerlendirilmesi</a:t>
            </a:r>
          </a:p>
          <a:p>
            <a:r>
              <a:rPr lang="tr-TR" dirty="0" smtClean="0"/>
              <a:t>İlerlemenin özetlenmesi</a:t>
            </a:r>
          </a:p>
          <a:p>
            <a:r>
              <a:rPr lang="tr-TR" dirty="0" smtClean="0"/>
              <a:t>Değişimin </a:t>
            </a:r>
            <a:r>
              <a:rPr lang="tr-TR" dirty="0" err="1" smtClean="0"/>
              <a:t>genellenmesi</a:t>
            </a:r>
            <a:endParaRPr lang="tr-TR" dirty="0" smtClean="0"/>
          </a:p>
          <a:p>
            <a:r>
              <a:rPr lang="tr-TR" dirty="0" smtClean="0"/>
              <a:t>İzlemenin planlanması</a:t>
            </a:r>
          </a:p>
        </p:txBody>
      </p:sp>
    </p:spTree>
    <p:extLst>
      <p:ext uri="{BB962C8B-B14F-4D97-AF65-F5344CB8AC3E}">
        <p14:creationId xmlns:p14="http://schemas.microsoft.com/office/powerpoint/2010/main" val="30324977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 Yazı Tipi">
  <a:themeElements>
    <a:clrScheme name="Wood Type Yazı Tip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 Yazı Tipi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 Yazı Tipi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Tahta Yazı</Template>
  <TotalTime>251</TotalTime>
  <Words>691</Words>
  <Application>Microsoft Office PowerPoint</Application>
  <PresentationFormat>Ekran Gösterisi (4:3)</PresentationFormat>
  <Paragraphs>66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Wood Type Yazı Tipi</vt:lpstr>
      <vt:lpstr>SONLANDIRMA VE İZLEME</vt:lpstr>
      <vt:lpstr>Sonlandırma Evresi</vt:lpstr>
      <vt:lpstr>Sonlandırmanın kuramsal belirleyicileri</vt:lpstr>
      <vt:lpstr>Sonlandırmanın yararlı belirleyicileri</vt:lpstr>
      <vt:lpstr>Danışanın sonlandırmayı başlatması</vt:lpstr>
      <vt:lpstr>Psikolojik danışman ne zaman sonlandırmak ister?</vt:lpstr>
      <vt:lpstr>Vaktinden önce sonlandırma</vt:lpstr>
      <vt:lpstr>SONLANDIRMA RAPORU</vt:lpstr>
      <vt:lpstr>Bir süreç olarak sonlandırma</vt:lpstr>
      <vt:lpstr>Sevk etme süreci</vt:lpstr>
      <vt:lpstr>Sonlandırmada engeller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</dc:title>
  <dc:creator>Referee</dc:creator>
  <cp:lastModifiedBy>hatice</cp:lastModifiedBy>
  <cp:revision>40</cp:revision>
  <dcterms:created xsi:type="dcterms:W3CDTF">2011-11-02T05:32:30Z</dcterms:created>
  <dcterms:modified xsi:type="dcterms:W3CDTF">2023-03-04T16:45:44Z</dcterms:modified>
</cp:coreProperties>
</file>